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 b="def" i="def"/>
      <a:tcStyle>
        <a:tcBdr/>
        <a:fill>
          <a:solidFill>
            <a:srgbClr val="F7E8E7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 b="def" i="def"/>
      <a:tcStyle>
        <a:tcBdr/>
        <a:fill>
          <a:solidFill>
            <a:srgbClr val="F0EDEA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 b="def" i="def"/>
      <a:tcStyle>
        <a:tcBdr/>
        <a:fill>
          <a:solidFill>
            <a:srgbClr val="EDE9E9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comments" Target="comments/comment1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03-30T18:32:02.482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Rockwell"/>
      </a:defRPr>
    </a:lvl1pPr>
    <a:lvl2pPr indent="228600" latinLnBrk="0">
      <a:defRPr sz="1200">
        <a:latin typeface="+mj-lt"/>
        <a:ea typeface="+mj-ea"/>
        <a:cs typeface="+mj-cs"/>
        <a:sym typeface="Rockwell"/>
      </a:defRPr>
    </a:lvl2pPr>
    <a:lvl3pPr indent="457200" latinLnBrk="0">
      <a:defRPr sz="1200">
        <a:latin typeface="+mj-lt"/>
        <a:ea typeface="+mj-ea"/>
        <a:cs typeface="+mj-cs"/>
        <a:sym typeface="Rockwell"/>
      </a:defRPr>
    </a:lvl3pPr>
    <a:lvl4pPr indent="685800" latinLnBrk="0">
      <a:defRPr sz="1200">
        <a:latin typeface="+mj-lt"/>
        <a:ea typeface="+mj-ea"/>
        <a:cs typeface="+mj-cs"/>
        <a:sym typeface="Rockwell"/>
      </a:defRPr>
    </a:lvl4pPr>
    <a:lvl5pPr indent="914400" latinLnBrk="0">
      <a:defRPr sz="1200">
        <a:latin typeface="+mj-lt"/>
        <a:ea typeface="+mj-ea"/>
        <a:cs typeface="+mj-cs"/>
        <a:sym typeface="Rockwell"/>
      </a:defRPr>
    </a:lvl5pPr>
    <a:lvl6pPr indent="1143000" latinLnBrk="0">
      <a:defRPr sz="1200">
        <a:latin typeface="+mj-lt"/>
        <a:ea typeface="+mj-ea"/>
        <a:cs typeface="+mj-cs"/>
        <a:sym typeface="Rockwell"/>
      </a:defRPr>
    </a:lvl6pPr>
    <a:lvl7pPr indent="1371600" latinLnBrk="0">
      <a:defRPr sz="1200">
        <a:latin typeface="+mj-lt"/>
        <a:ea typeface="+mj-ea"/>
        <a:cs typeface="+mj-cs"/>
        <a:sym typeface="Rockwell"/>
      </a:defRPr>
    </a:lvl7pPr>
    <a:lvl8pPr indent="1600200" latinLnBrk="0">
      <a:defRPr sz="1200">
        <a:latin typeface="+mj-lt"/>
        <a:ea typeface="+mj-ea"/>
        <a:cs typeface="+mj-cs"/>
        <a:sym typeface="Rockwell"/>
      </a:defRPr>
    </a:lvl8pPr>
    <a:lvl9pPr indent="1828800" latinLnBrk="0">
      <a:defRPr sz="1200">
        <a:latin typeface="+mj-lt"/>
        <a:ea typeface="+mj-ea"/>
        <a:cs typeface="+mj-cs"/>
        <a:sym typeface="Rockwel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920833" y="1346945"/>
            <a:ext cx="10222994" cy="806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Rectangle 7"/>
          <p:cNvSpPr/>
          <p:nvPr/>
        </p:nvSpPr>
        <p:spPr>
          <a:xfrm>
            <a:off x="920833" y="4299696"/>
            <a:ext cx="10222994" cy="806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Rectangle 8"/>
          <p:cNvSpPr/>
          <p:nvPr/>
        </p:nvSpPr>
        <p:spPr>
          <a:xfrm>
            <a:off x="920833" y="1484779"/>
            <a:ext cx="10222994" cy="2743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" name="Group 9"/>
          <p:cNvGrpSpPr/>
          <p:nvPr/>
        </p:nvGrpSpPr>
        <p:grpSpPr>
          <a:xfrm>
            <a:off x="9649214" y="4068922"/>
            <a:ext cx="1080905" cy="1080903"/>
            <a:chOff x="0" y="0"/>
            <a:chExt cx="1080903" cy="1080902"/>
          </a:xfrm>
        </p:grpSpPr>
        <p:sp>
          <p:nvSpPr>
            <p:cNvPr id="17" name="Oval 10"/>
            <p:cNvSpPr/>
            <p:nvPr/>
          </p:nvSpPr>
          <p:spPr>
            <a:xfrm>
              <a:off x="0" y="-1"/>
              <a:ext cx="1080904" cy="108090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  <a:latin typeface="Rockwell Extra Bold"/>
                  <a:ea typeface="Rockwell Extra Bold"/>
                  <a:cs typeface="Rockwell Extra Bold"/>
                  <a:sym typeface="Rockwell Extra Bold"/>
                </a:defRPr>
              </a:pPr>
            </a:p>
          </p:txBody>
        </p:sp>
        <p:sp>
          <p:nvSpPr>
            <p:cNvPr id="18" name="Oval 11"/>
            <p:cNvSpPr/>
            <p:nvPr/>
          </p:nvSpPr>
          <p:spPr>
            <a:xfrm>
              <a:off x="108090" y="108089"/>
              <a:ext cx="864726" cy="864724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0" name="Title Text"/>
          <p:cNvSpPr txBox="1"/>
          <p:nvPr>
            <p:ph type="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96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069847" y="4389120"/>
            <a:ext cx="7891273" cy="106984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200"/>
            </a:lvl1pPr>
            <a:lvl2pPr marL="0" indent="457200">
              <a:buClrTx/>
              <a:buSzTx/>
              <a:buNone/>
              <a:defRPr sz="2200"/>
            </a:lvl2pPr>
            <a:lvl3pPr marL="0" indent="914400">
              <a:buClrTx/>
              <a:buSzTx/>
              <a:buNone/>
              <a:defRPr sz="2200"/>
            </a:lvl3pPr>
            <a:lvl4pPr marL="0" indent="1371600">
              <a:buClrTx/>
              <a:buSzTx/>
              <a:buNone/>
              <a:defRPr sz="2200"/>
            </a:lvl4pPr>
            <a:lvl5pPr marL="0" indent="1828800">
              <a:buClrTx/>
              <a:buSz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9913610" y="4383348"/>
            <a:ext cx="552114" cy="4520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069847" y="2121407"/>
            <a:ext cx="10058401" cy="405079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/>
          <p:cNvSpPr/>
          <p:nvPr/>
        </p:nvSpPr>
        <p:spPr>
          <a:xfrm>
            <a:off x="0" y="4917988"/>
            <a:ext cx="12192000" cy="19400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167127" y="1225296"/>
            <a:ext cx="9281161" cy="352044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165774" y="5020055"/>
            <a:ext cx="9052560" cy="10668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3" name="Group 7"/>
          <p:cNvGrpSpPr/>
          <p:nvPr/>
        </p:nvGrpSpPr>
        <p:grpSpPr>
          <a:xfrm>
            <a:off x="897399" y="2325847"/>
            <a:ext cx="1080904" cy="1080903"/>
            <a:chOff x="0" y="0"/>
            <a:chExt cx="1080903" cy="1080902"/>
          </a:xfrm>
        </p:grpSpPr>
        <p:sp>
          <p:nvSpPr>
            <p:cNvPr id="41" name="Oval 8"/>
            <p:cNvSpPr/>
            <p:nvPr/>
          </p:nvSpPr>
          <p:spPr>
            <a:xfrm>
              <a:off x="0" y="-1"/>
              <a:ext cx="1080904" cy="108090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  <a:latin typeface="Rockwell Extra Bold"/>
                  <a:ea typeface="Rockwell Extra Bold"/>
                  <a:cs typeface="Rockwell Extra Bold"/>
                  <a:sym typeface="Rockwell Extra Bold"/>
                </a:defRPr>
              </a:pPr>
            </a:p>
          </p:txBody>
        </p:sp>
        <p:sp>
          <p:nvSpPr>
            <p:cNvPr id="42" name="Oval 9"/>
            <p:cNvSpPr/>
            <p:nvPr/>
          </p:nvSpPr>
          <p:spPr>
            <a:xfrm>
              <a:off x="108090" y="108089"/>
              <a:ext cx="864726" cy="864724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161794" y="2640273"/>
            <a:ext cx="552114" cy="4520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half" idx="1"/>
          </p:nvPr>
        </p:nvSpPr>
        <p:spPr>
          <a:xfrm>
            <a:off x="1069847" y="2194560"/>
            <a:ext cx="4754881" cy="39776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/>
          </p:nvPr>
        </p:nvSpPr>
        <p:spPr>
          <a:xfrm>
            <a:off x="1066800" y="2048255"/>
            <a:ext cx="4754880" cy="64008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  <a:lvl2pPr marL="0" indent="4572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2pPr>
            <a:lvl3pPr marL="0" indent="9144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3pPr>
            <a:lvl4pPr marL="0" indent="13716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4pPr>
            <a:lvl5pPr marL="0" indent="18288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4"/>
          <p:cNvSpPr/>
          <p:nvPr>
            <p:ph type="body" sz="quarter" idx="13"/>
          </p:nvPr>
        </p:nvSpPr>
        <p:spPr>
          <a:xfrm>
            <a:off x="6364223" y="2048255"/>
            <a:ext cx="4754881" cy="640082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"/>
          <p:cNvSpPr/>
          <p:nvPr/>
        </p:nvSpPr>
        <p:spPr>
          <a:xfrm>
            <a:off x="8303739" y="-1"/>
            <a:ext cx="388826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Title Text"/>
          <p:cNvSpPr txBox="1"/>
          <p:nvPr>
            <p:ph type="title"/>
          </p:nvPr>
        </p:nvSpPr>
        <p:spPr>
          <a:xfrm>
            <a:off x="8549640" y="685800"/>
            <a:ext cx="3200401" cy="1737361"/>
          </a:xfrm>
          <a:prstGeom prst="rect">
            <a:avLst/>
          </a:prstGeom>
        </p:spPr>
        <p:txBody>
          <a:bodyPr anchor="b"/>
          <a:lstStyle>
            <a:lvl1pPr>
              <a:defRPr b="1" sz="3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87" name="Body Level One…"/>
          <p:cNvSpPr txBox="1"/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/>
          <p:nvPr>
            <p:ph type="body" sz="quarter" idx="13"/>
          </p:nvPr>
        </p:nvSpPr>
        <p:spPr>
          <a:xfrm>
            <a:off x="8549640" y="2423160"/>
            <a:ext cx="3200401" cy="329184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pPr>
          </a:p>
        </p:txBody>
      </p:sp>
      <p:grpSp>
        <p:nvGrpSpPr>
          <p:cNvPr id="91" name="Group 8"/>
          <p:cNvGrpSpPr/>
          <p:nvPr/>
        </p:nvGrpSpPr>
        <p:grpSpPr>
          <a:xfrm>
            <a:off x="11401724" y="6229680"/>
            <a:ext cx="457201" cy="457201"/>
            <a:chOff x="0" y="0"/>
            <a:chExt cx="457200" cy="457200"/>
          </a:xfrm>
        </p:grpSpPr>
        <p:sp>
          <p:nvSpPr>
            <p:cNvPr id="89" name="Oval 9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  <a:latin typeface="Rockwell Extra Bold"/>
                  <a:ea typeface="Rockwell Extra Bold"/>
                  <a:cs typeface="Rockwell Extra Bold"/>
                  <a:sym typeface="Rockwell Extra Bold"/>
                </a:defRPr>
              </a:pPr>
            </a:p>
          </p:txBody>
        </p:sp>
        <p:sp>
          <p:nvSpPr>
            <p:cNvPr id="90" name="Oval 10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0"/>
          <p:cNvSpPr/>
          <p:nvPr/>
        </p:nvSpPr>
        <p:spPr>
          <a:xfrm>
            <a:off x="8303739" y="-1"/>
            <a:ext cx="388826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Title Text"/>
          <p:cNvSpPr txBox="1"/>
          <p:nvPr>
            <p:ph type="title"/>
          </p:nvPr>
        </p:nvSpPr>
        <p:spPr>
          <a:xfrm>
            <a:off x="8549640" y="685800"/>
            <a:ext cx="3200401" cy="1737361"/>
          </a:xfrm>
          <a:prstGeom prst="rect">
            <a:avLst/>
          </a:prstGeom>
        </p:spPr>
        <p:txBody>
          <a:bodyPr anchor="b"/>
          <a:lstStyle>
            <a:lvl1pPr>
              <a:defRPr b="1" sz="3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01" name="Picture Placeholder 2"/>
          <p:cNvSpPr/>
          <p:nvPr>
            <p:ph type="pic" idx="13"/>
          </p:nvPr>
        </p:nvSpPr>
        <p:spPr>
          <a:xfrm>
            <a:off x="0" y="0"/>
            <a:ext cx="830374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8549640" y="2423160"/>
            <a:ext cx="3200401" cy="3291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5" name="Group 7"/>
          <p:cNvGrpSpPr/>
          <p:nvPr/>
        </p:nvGrpSpPr>
        <p:grpSpPr>
          <a:xfrm>
            <a:off x="11401724" y="6229680"/>
            <a:ext cx="457201" cy="457201"/>
            <a:chOff x="0" y="0"/>
            <a:chExt cx="457200" cy="457200"/>
          </a:xfrm>
        </p:grpSpPr>
        <p:sp>
          <p:nvSpPr>
            <p:cNvPr id="103" name="Oval 8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  <a:latin typeface="Rockwell Extra Bold"/>
                  <a:ea typeface="Rockwell Extra Bold"/>
                  <a:cs typeface="Rockwell Extra Bold"/>
                  <a:sym typeface="Rockwell Extra Bold"/>
                </a:defRPr>
              </a:pPr>
            </a:p>
          </p:txBody>
        </p:sp>
        <p:sp>
          <p:nvSpPr>
            <p:cNvPr id="104" name="Oval 9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11401724" y="6229680"/>
            <a:ext cx="457201" cy="457201"/>
            <a:chOff x="0" y="0"/>
            <a:chExt cx="457200" cy="457200"/>
          </a:xfrm>
        </p:grpSpPr>
        <p:sp>
          <p:nvSpPr>
            <p:cNvPr id="2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  <a:latin typeface="Rockwell Extra Bold"/>
                  <a:ea typeface="Rockwell Extra Bold"/>
                  <a:cs typeface="Rockwell Extra Bold"/>
                  <a:sym typeface="Rockwell Extra Bold"/>
                </a:defRPr>
              </a:pPr>
            </a:p>
          </p:txBody>
        </p:sp>
        <p:sp>
          <p:nvSpPr>
            <p:cNvPr id="3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" name="Title Text"/>
          <p:cNvSpPr txBox="1"/>
          <p:nvPr>
            <p:ph type="title"/>
          </p:nvPr>
        </p:nvSpPr>
        <p:spPr>
          <a:xfrm>
            <a:off x="1069847" y="484631"/>
            <a:ext cx="10058401" cy="160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1467105" y="6319474"/>
            <a:ext cx="328127" cy="27174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Rockwell Condensed"/>
                <a:ea typeface="Rockwell Condensed"/>
                <a:cs typeface="Rockwell Condensed"/>
                <a:sym typeface="Rockwell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14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15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16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17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18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19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20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21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blipFill rotWithShape="1">
            <a:blip r:embed="rId22"/>
            <a:srcRect l="0" t="0" r="0" b="0"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1pPr>
      <a:lvl2pPr marL="477519" marR="0" indent="-2031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2pPr>
      <a:lvl3pPr marL="77723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3pPr>
      <a:lvl4pPr marL="105155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4pPr>
      <a:lvl5pPr marL="132588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5pPr>
      <a:lvl6pPr marL="16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6pPr>
      <a:lvl7pPr marL="1957149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7pPr>
      <a:lvl8pPr marL="22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8pPr>
      <a:lvl9pPr marL="2557149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Rockwel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60.png"/><Relationship Id="rId10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2167127" y="282101"/>
            <a:ext cx="9281161" cy="3054487"/>
          </a:xfrm>
          <a:prstGeom prst="rect">
            <a:avLst/>
          </a:prstGeom>
        </p:spPr>
        <p:txBody>
          <a:bodyPr/>
          <a:lstStyle/>
          <a:p>
            <a:pPr>
              <a:defRPr sz="39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Airway management in COVID-19 PATIENTS</a:t>
            </a:r>
            <a:br>
              <a: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</a:br>
            <a:br>
              <a:rPr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</a:br>
            <a:r>
              <a:rPr sz="11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Rockwell"/>
              </a:rPr>
              <a:t>Dr Vipin Kumar Singh</a:t>
            </a:r>
            <a:br>
              <a:rPr sz="11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Rockwell"/>
              </a:rPr>
            </a:br>
            <a:r>
              <a:rPr sz="1100">
                <a:blipFill rotWithShape="1">
                  <a:blip r:embed="rId8"/>
                  <a:srcRect l="0" t="0" r="0" b="0"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Rockwell"/>
              </a:rPr>
              <a:t>Associate professor</a:t>
            </a:r>
            <a:br>
              <a:rPr sz="1100">
                <a:blipFill rotWithShape="1">
                  <a:blip r:embed="rId9"/>
                  <a:srcRect l="0" t="0" r="0" b="0"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Rockwell"/>
              </a:rPr>
            </a:br>
            <a:r>
              <a:rPr sz="1100">
                <a:blipFill rotWithShape="1">
                  <a:blip r:embed="rId10"/>
                  <a:srcRect l="0" t="0" r="0" b="0"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Rockwell"/>
              </a:rPr>
              <a:t>Deptt of Anesthesiology, KGMU</a:t>
            </a:r>
            <a:br>
              <a:rPr sz="1100">
                <a:blipFill rotWithShape="1">
                  <a:blip r:embed="rId11"/>
                  <a:srcRect l="0" t="0" r="0" b="0"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Rockwell"/>
              </a:rPr>
            </a:br>
          </a:p>
        </p:txBody>
      </p:sp>
      <p:sp>
        <p:nvSpPr>
          <p:cNvPr id="116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920264" y="2058079"/>
            <a:ext cx="3048001" cy="2120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xfrm>
            <a:off x="1069847" y="484631"/>
            <a:ext cx="10058401" cy="789692"/>
          </a:xfrm>
          <a:prstGeom prst="rect">
            <a:avLst/>
          </a:prstGeom>
        </p:spPr>
        <p:txBody>
          <a:bodyPr/>
          <a:lstStyle/>
          <a:p>
            <a:pPr>
              <a:defRPr sz="48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pic>
        <p:nvPicPr>
          <p:cNvPr id="158" name="Content Placeholder 7" descr="Content Placeholder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3547" y="1342416"/>
            <a:ext cx="5807414" cy="5030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pic>
        <p:nvPicPr>
          <p:cNvPr id="161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0637" y="484631"/>
            <a:ext cx="3816690" cy="6112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Crucial steps</a:t>
            </a:r>
          </a:p>
        </p:txBody>
      </p:sp>
      <p:sp>
        <p:nvSpPr>
          <p:cNvPr id="16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        </a:t>
            </a:r>
            <a:r>
              <a:rPr sz="44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1. preparing checklist</a:t>
            </a:r>
          </a:p>
        </p:txBody>
      </p:sp>
      <p:pic>
        <p:nvPicPr>
          <p:cNvPr id="167" name="Content Placeholder 3" descr="Content Placeholder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93930" y="2120900"/>
            <a:ext cx="5410489" cy="405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pic>
        <p:nvPicPr>
          <p:cNvPr id="170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5994" y="2121407"/>
            <a:ext cx="5466107" cy="4050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            2. Managing team</a:t>
            </a:r>
          </a:p>
        </p:txBody>
      </p:sp>
      <p:pic>
        <p:nvPicPr>
          <p:cNvPr id="173" name="Content Placeholder 3" descr="Content Placeholder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2609" y="2120900"/>
            <a:ext cx="5193130" cy="405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1069847" y="484631"/>
            <a:ext cx="10058401" cy="1110706"/>
          </a:xfrm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               3.</a:t>
            </a:r>
            <a:r>
              <a:rPr sz="44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donning PPE</a:t>
            </a:r>
          </a:p>
        </p:txBody>
      </p:sp>
      <p:pic>
        <p:nvPicPr>
          <p:cNvPr id="176" name="Content Placeholder 3" descr="Content Placeholder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4603" y="1731522"/>
            <a:ext cx="3899847" cy="4641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C00000"/>
                </a:solidFill>
              </a:defRPr>
            </a:pPr>
            <a:r>
              <a:t>       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2800">
                <a:solidFill>
                  <a:srgbClr val="000000"/>
                </a:solidFill>
              </a:rPr>
              <a:t>4. </a:t>
            </a:r>
            <a:r>
              <a:rPr sz="2800"/>
              <a:t>Mask ventilation </a:t>
            </a:r>
            <a:r>
              <a:rPr sz="28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and </a:t>
            </a:r>
            <a:r>
              <a:rPr sz="2800"/>
              <a:t>laryngoscopy</a:t>
            </a:r>
          </a:p>
        </p:txBody>
      </p:sp>
      <p:pic>
        <p:nvPicPr>
          <p:cNvPr id="179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740" y="2053167"/>
            <a:ext cx="4525696" cy="3331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1420" y="2684833"/>
            <a:ext cx="4649013" cy="333172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2"/>
          <p:cNvSpPr txBox="1"/>
          <p:nvPr/>
        </p:nvSpPr>
        <p:spPr>
          <a:xfrm>
            <a:off x="236460" y="5817519"/>
            <a:ext cx="5266897" cy="88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•"/>
            </a:pPr>
            <a:r>
              <a:t>Positive pressure ventilation not recommended</a:t>
            </a:r>
          </a:p>
          <a:p>
            <a:pPr marL="285750" indent="-285750">
              <a:buSzPct val="100000"/>
              <a:buChar char="•"/>
            </a:pPr>
            <a:r>
              <a:t>Apply HEPA filter </a:t>
            </a:r>
          </a:p>
        </p:txBody>
      </p:sp>
      <p:sp>
        <p:nvSpPr>
          <p:cNvPr id="182" name="TextBox 3"/>
          <p:cNvSpPr txBox="1"/>
          <p:nvPr/>
        </p:nvSpPr>
        <p:spPr>
          <a:xfrm>
            <a:off x="6611889" y="6342434"/>
            <a:ext cx="6171392" cy="32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*Video laryngoscope first choice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pic>
        <p:nvPicPr>
          <p:cNvPr id="185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rcRect l="0" t="12827" r="0" b="12827"/>
          <a:stretch>
            <a:fillRect/>
          </a:stretch>
        </p:blipFill>
        <p:spPr>
          <a:xfrm>
            <a:off x="1069847" y="2121407"/>
            <a:ext cx="10058401" cy="4050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        5. Circuit disconnection and reconnection</a:t>
            </a:r>
          </a:p>
        </p:txBody>
      </p:sp>
      <p:pic>
        <p:nvPicPr>
          <p:cNvPr id="188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3525" y="2120900"/>
            <a:ext cx="4051300" cy="405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2"/>
          <p:cNvSpPr txBox="1"/>
          <p:nvPr/>
        </p:nvSpPr>
        <p:spPr>
          <a:xfrm>
            <a:off x="7215004" y="6352161"/>
            <a:ext cx="4013633" cy="32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* To avoid aerosol generation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xfrm>
            <a:off x="1069847" y="484631"/>
            <a:ext cx="10058401" cy="828604"/>
          </a:xfrm>
          <a:prstGeom prst="rect">
            <a:avLst/>
          </a:prstGeom>
        </p:spPr>
        <p:txBody>
          <a:bodyPr/>
          <a:lstStyle/>
          <a:p>
            <a:pPr defTabSz="594359">
              <a:defRPr sz="312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 </a:t>
            </a:r>
            <a:r>
              <a:rPr sz="1560">
                <a:solidFill>
                  <a:srgbClr val="C00000"/>
                </a:solidFill>
              </a:rPr>
              <a:t>Categories of patients with COVID-19 infection requiring admission to a hospital</a:t>
            </a:r>
            <a:br>
              <a:rPr sz="1560">
                <a:solidFill>
                  <a:srgbClr val="C00000"/>
                </a:solidFill>
              </a:rPr>
            </a:br>
          </a:p>
        </p:txBody>
      </p:sp>
      <p:sp>
        <p:nvSpPr>
          <p:cNvPr id="120" name="Content Placeholder 2"/>
          <p:cNvSpPr txBox="1"/>
          <p:nvPr>
            <p:ph type="body" idx="1"/>
          </p:nvPr>
        </p:nvSpPr>
        <p:spPr>
          <a:xfrm>
            <a:off x="1069847" y="1429965"/>
            <a:ext cx="10058401" cy="474223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lnSpc>
                <a:spcPct val="81000"/>
              </a:lnSpc>
              <a:defRPr sz="1800"/>
            </a:pPr>
            <a:r>
              <a:t>  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Self-sufficient patients, </a:t>
            </a:r>
          </a:p>
          <a:p>
            <a:pPr>
              <a:lnSpc>
                <a:spcPct val="81000"/>
              </a:lnSpc>
              <a:defRPr sz="1800"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  no additional oxygen administration required, </a:t>
            </a:r>
          </a:p>
          <a:p>
            <a:pPr>
              <a:lnSpc>
                <a:spcPct val="81000"/>
              </a:lnSpc>
              <a:defRPr sz="1800"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  no organ failure</a:t>
            </a:r>
            <a:r>
              <a:rPr>
                <a:latin typeface="+mj-lt"/>
                <a:ea typeface="+mj-ea"/>
                <a:cs typeface="+mj-cs"/>
                <a:sym typeface="Rockwell"/>
              </a:rPr>
              <a:t>:</a:t>
            </a: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 marL="0" indent="0">
              <a:lnSpc>
                <a:spcPct val="81000"/>
              </a:lnSpc>
              <a:buSzTx/>
              <a:buFont typeface="Wingdings"/>
              <a:buNone/>
              <a:defRPr sz="1800"/>
            </a:pPr>
            <a:r>
              <a:t>          </a:t>
            </a:r>
          </a:p>
          <a:p>
            <a:pPr marL="0" indent="0">
              <a:lnSpc>
                <a:spcPct val="81000"/>
              </a:lnSpc>
              <a:buSzTx/>
              <a:buFont typeface="Wingdings"/>
              <a:buNone/>
              <a:defRPr sz="1800"/>
            </a:pPr>
            <a:r>
              <a:t> </a:t>
            </a:r>
          </a:p>
          <a:p>
            <a:pPr marL="0" indent="0">
              <a:lnSpc>
                <a:spcPct val="81000"/>
              </a:lnSpc>
              <a:buSzTx/>
              <a:buFont typeface="Wingdings"/>
              <a:buNone/>
              <a:defRPr sz="1800"/>
            </a:pPr>
          </a:p>
          <a:p>
            <a:pPr marL="0" indent="0">
              <a:lnSpc>
                <a:spcPct val="81000"/>
              </a:lnSpc>
              <a:buSzTx/>
              <a:buFont typeface="Wingdings"/>
              <a:buNone/>
              <a:defRPr sz="1800"/>
            </a:pPr>
            <a:r>
              <a:t> Return home</a:t>
            </a:r>
          </a:p>
          <a:p>
            <a:pPr marL="0" indent="0">
              <a:lnSpc>
                <a:spcPct val="81000"/>
              </a:lnSpc>
              <a:buSzTx/>
              <a:buFont typeface="Wingdings"/>
              <a:buNone/>
              <a:defRPr sz="1800"/>
            </a:pPr>
            <a:r>
              <a:t>  Medical checkup  24–48 hours, depending on   the condition</a:t>
            </a:r>
          </a:p>
          <a:p>
            <a:pPr marL="0" indent="0">
              <a:lnSpc>
                <a:spcPct val="81000"/>
              </a:lnSpc>
              <a:buSzTx/>
              <a:buFont typeface="Wingdings"/>
              <a:buNone/>
              <a:defRPr sz="1800"/>
            </a:pPr>
            <a:br/>
          </a:p>
        </p:txBody>
      </p:sp>
      <p:pic>
        <p:nvPicPr>
          <p:cNvPr id="12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1494" y="2884251"/>
            <a:ext cx="2374901" cy="133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            </a:t>
            </a:r>
            <a:r>
              <a:rPr sz="48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6. ET SUCTIONING</a:t>
            </a:r>
          </a:p>
        </p:txBody>
      </p:sp>
      <p:pic>
        <p:nvPicPr>
          <p:cNvPr id="192" name="Content Placeholder 4" descr="Content Placeholder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4562" y="2247089"/>
            <a:ext cx="5894962" cy="359923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2"/>
          <p:cNvSpPr txBox="1"/>
          <p:nvPr/>
        </p:nvSpPr>
        <p:spPr>
          <a:xfrm>
            <a:off x="7895940" y="6177064"/>
            <a:ext cx="3189795" cy="32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* Closed suction technique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                 7. doffing of PPE</a:t>
            </a:r>
          </a:p>
        </p:txBody>
      </p:sp>
      <p:pic>
        <p:nvPicPr>
          <p:cNvPr id="196" name="Content Placeholder 3" descr="Content Placeholder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6511" y="1819070"/>
            <a:ext cx="4231533" cy="4659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                thank you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1069847" y="484631"/>
            <a:ext cx="10058401" cy="711872"/>
          </a:xfrm>
          <a:prstGeom prst="rect">
            <a:avLst/>
          </a:prstGeom>
        </p:spPr>
        <p:txBody>
          <a:bodyPr/>
          <a:lstStyle/>
          <a:p>
            <a:pPr>
              <a:defRPr sz="48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1069847" y="1507787"/>
            <a:ext cx="10058401" cy="46644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defRPr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Patients requiring hospital care or oxygen administration,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marL="0" indent="0">
              <a:buSzTx/>
              <a:buFont typeface="Wingdings"/>
              <a:buNone/>
            </a:pPr>
          </a:p>
          <a:p>
            <a:pPr marL="0" indent="0">
              <a:buSzTx/>
              <a:buFont typeface="Wingdings"/>
              <a:buNone/>
            </a:pPr>
          </a:p>
          <a:p>
            <a:pPr marL="0" indent="0">
              <a:buSzTx/>
              <a:buFont typeface="Wingdings"/>
              <a:buNone/>
            </a:pPr>
            <a:r>
              <a:t>Hospitalisation on a ward, if possible defined as COVID-19 ward with usual supervision</a:t>
            </a:r>
          </a:p>
          <a:p>
            <a:pPr marL="0" indent="0">
              <a:buSzTx/>
              <a:buFont typeface="Wingdings"/>
              <a:buNone/>
            </a:pPr>
            <a:r>
              <a:t>Oxygen administration via nasal cannula/probe, maximum 4 l/min, with intermittent monitoring of oxygen saturation and breathing frequency 3-4 times per day</a:t>
            </a:r>
          </a:p>
        </p:txBody>
      </p:sp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7318" y="2275589"/>
            <a:ext cx="2033082" cy="1832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1069847" y="484631"/>
            <a:ext cx="10058401" cy="779966"/>
          </a:xfrm>
          <a:prstGeom prst="rect">
            <a:avLst/>
          </a:prstGeom>
        </p:spPr>
        <p:txBody>
          <a:bodyPr/>
          <a:lstStyle/>
          <a:p>
            <a:pPr>
              <a:defRPr sz="48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xfrm>
            <a:off x="1069847" y="1527242"/>
            <a:ext cx="10058401" cy="464495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177393" indent="-177393" defTabSz="886968">
              <a:spcBef>
                <a:spcPts val="1100"/>
              </a:spcBef>
              <a:defRPr sz="1940"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Patients who require oxygen therapy and continuous monitoring of vital parameters (at least SpO</a:t>
            </a:r>
            <a:r>
              <a:rPr baseline="-25587"/>
              <a:t>2</a:t>
            </a:r>
            <a:r>
              <a:t>, ideally blood pressure, heart rate and respiratory rate):</a:t>
            </a:r>
          </a:p>
          <a:p>
            <a:pPr marL="177393" indent="-177393" defTabSz="886968">
              <a:spcBef>
                <a:spcPts val="1100"/>
              </a:spcBef>
              <a:defRPr sz="1940"/>
            </a:pPr>
          </a:p>
          <a:p>
            <a:pPr marL="177393" indent="-177393" defTabSz="886968">
              <a:spcBef>
                <a:spcPts val="1100"/>
              </a:spcBef>
              <a:defRPr sz="1940"/>
            </a:pPr>
          </a:p>
          <a:p>
            <a:pPr marL="177393" indent="-177393" defTabSz="886968">
              <a:spcBef>
                <a:spcPts val="1100"/>
              </a:spcBef>
              <a:defRPr sz="1940"/>
            </a:pPr>
          </a:p>
          <a:p>
            <a:pPr marL="177393" indent="-177393" defTabSz="886968">
              <a:spcBef>
                <a:spcPts val="1100"/>
              </a:spcBef>
              <a:defRPr sz="1940"/>
            </a:pPr>
          </a:p>
          <a:p>
            <a:pPr marL="177393" indent="-177393" defTabSz="886968">
              <a:spcBef>
                <a:spcPts val="1100"/>
              </a:spcBef>
              <a:defRPr sz="1940"/>
            </a:pPr>
          </a:p>
          <a:p>
            <a:pPr marL="177393" indent="-177393" defTabSz="886968">
              <a:spcBef>
                <a:spcPts val="1100"/>
              </a:spcBef>
              <a:defRPr sz="1940"/>
            </a:pPr>
          </a:p>
          <a:p>
            <a:pPr marL="177393" indent="-177393" defTabSz="886968">
              <a:spcBef>
                <a:spcPts val="1100"/>
              </a:spcBef>
              <a:defRPr sz="1940"/>
            </a:pPr>
            <a:r>
              <a:t>Hospitalisation in an intermediate care (IMCU) or high dependency unit (HDU)</a:t>
            </a:r>
          </a:p>
          <a:p>
            <a:pPr marL="177393" indent="-177393" defTabSz="886968">
              <a:spcBef>
                <a:spcPts val="1100"/>
              </a:spcBef>
              <a:defRPr sz="1940"/>
            </a:pPr>
            <a:r>
              <a:t>Oxygen administration via nasal cannula/probe, Venturi mask or reservoir mask (max. 15 l/min, no nasal high-flow device)</a:t>
            </a:r>
          </a:p>
        </p:txBody>
      </p:sp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4279" y="2393950"/>
            <a:ext cx="3251201" cy="207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lnSpc>
                <a:spcPct val="81000"/>
              </a:lnSpc>
              <a:defRPr sz="1800"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t>Patients with increasing organ dysfunction (e.g., increasing respiratory failure)</a:t>
            </a: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  <a:r>
              <a:t>Transfer to the intensive care unit (ICU)</a:t>
            </a:r>
          </a:p>
        </p:txBody>
      </p:sp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515" y="2520243"/>
            <a:ext cx="3955261" cy="2635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Recommendation in hypoxiC COVID-19 patients</a:t>
            </a:r>
          </a:p>
        </p:txBody>
      </p:sp>
      <p:pic>
        <p:nvPicPr>
          <p:cNvPr id="136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6901" y="1876749"/>
            <a:ext cx="5816724" cy="461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         </a:t>
            </a:r>
            <a:r>
              <a:rPr sz="44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oxygen therapy DEVICES</a:t>
            </a:r>
            <a:br>
              <a:rPr sz="44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rPr>
            </a:br>
          </a:p>
        </p:txBody>
      </p:sp>
      <p:pic>
        <p:nvPicPr>
          <p:cNvPr id="139" name="Content Placeholder 4" descr="Content Placeholder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1014" y="2015112"/>
            <a:ext cx="2459613" cy="245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37104" y="2607012"/>
            <a:ext cx="3153968" cy="1576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33094" y="2094587"/>
            <a:ext cx="2089411" cy="208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0" descr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52470" y="2333692"/>
            <a:ext cx="2310995" cy="18224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12"/>
          <p:cNvSpPr txBox="1"/>
          <p:nvPr/>
        </p:nvSpPr>
        <p:spPr>
          <a:xfrm>
            <a:off x="645628" y="1815159"/>
            <a:ext cx="1630356" cy="60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Nasal cannula</a:t>
            </a:r>
          </a:p>
        </p:txBody>
      </p:sp>
      <p:sp>
        <p:nvSpPr>
          <p:cNvPr id="144" name="TextBox 13"/>
          <p:cNvSpPr txBox="1"/>
          <p:nvPr/>
        </p:nvSpPr>
        <p:spPr>
          <a:xfrm>
            <a:off x="4063243" y="1906621"/>
            <a:ext cx="1852243" cy="32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Hudson mask</a:t>
            </a:r>
          </a:p>
        </p:txBody>
      </p:sp>
      <p:sp>
        <p:nvSpPr>
          <p:cNvPr id="145" name="TextBox 14"/>
          <p:cNvSpPr txBox="1"/>
          <p:nvPr/>
        </p:nvSpPr>
        <p:spPr>
          <a:xfrm>
            <a:off x="7574564" y="1905674"/>
            <a:ext cx="2610228" cy="32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Non- rebreather mask</a:t>
            </a:r>
          </a:p>
        </p:txBody>
      </p:sp>
      <p:sp>
        <p:nvSpPr>
          <p:cNvPr id="146" name="TextBox 15"/>
          <p:cNvSpPr txBox="1"/>
          <p:nvPr/>
        </p:nvSpPr>
        <p:spPr>
          <a:xfrm>
            <a:off x="10464042" y="2010525"/>
            <a:ext cx="1514236" cy="60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Ventury mask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>
            <p:ph type="title"/>
          </p:nvPr>
        </p:nvSpPr>
        <p:spPr>
          <a:xfrm>
            <a:off x="1069847" y="484631"/>
            <a:ext cx="10058401" cy="711872"/>
          </a:xfrm>
          <a:prstGeom prst="rect">
            <a:avLst/>
          </a:prstGeom>
        </p:spPr>
        <p:txBody>
          <a:bodyPr/>
          <a:lstStyle/>
          <a:p>
            <a:pPr>
              <a:defRPr sz="48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</a:p>
        </p:txBody>
      </p:sp>
      <p:pic>
        <p:nvPicPr>
          <p:cNvPr id="149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213" y="2334637"/>
            <a:ext cx="4007798" cy="3093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4961" y="2412461"/>
            <a:ext cx="5341968" cy="3093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7"/>
          <p:cNvSpPr txBox="1"/>
          <p:nvPr/>
        </p:nvSpPr>
        <p:spPr>
          <a:xfrm>
            <a:off x="2399813" y="1809344"/>
            <a:ext cx="793402" cy="32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HFNC</a:t>
            </a:r>
          </a:p>
        </p:txBody>
      </p:sp>
      <p:sp>
        <p:nvSpPr>
          <p:cNvPr id="152" name="TextBox 8"/>
          <p:cNvSpPr txBox="1"/>
          <p:nvPr/>
        </p:nvSpPr>
        <p:spPr>
          <a:xfrm>
            <a:off x="8041855" y="1809344"/>
            <a:ext cx="553528" cy="32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NIV</a:t>
            </a:r>
          </a:p>
        </p:txBody>
      </p:sp>
      <p:sp>
        <p:nvSpPr>
          <p:cNvPr id="153" name="TextBox 2"/>
          <p:cNvSpPr txBox="1"/>
          <p:nvPr/>
        </p:nvSpPr>
        <p:spPr>
          <a:xfrm>
            <a:off x="4096301" y="6004035"/>
            <a:ext cx="7087377" cy="60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*  HFNC and NIV  may be considered but with extra precautions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6947" y="496110"/>
            <a:ext cx="9078105" cy="5564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Wood Type">
      <a:majorFont>
        <a:latin typeface="Rockwell"/>
        <a:ea typeface="Rockwell"/>
        <a:cs typeface="Rockwell"/>
      </a:majorFont>
      <a:minorFont>
        <a:latin typeface="Helvetica"/>
        <a:ea typeface="Helvetica"/>
        <a:cs typeface="Helvetica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Wood Type">
      <a:majorFont>
        <a:latin typeface="Rockwell"/>
        <a:ea typeface="Rockwell"/>
        <a:cs typeface="Rockwell"/>
      </a:majorFont>
      <a:minorFont>
        <a:latin typeface="Helvetica"/>
        <a:ea typeface="Helvetica"/>
        <a:cs typeface="Helvetica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